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306" r:id="rId6"/>
    <p:sldId id="390" r:id="rId7"/>
    <p:sldId id="392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FC5D523-CC27-477B-AA14-A7A9909FF728}">
          <p14:sldIdLst>
            <p14:sldId id="268"/>
            <p14:sldId id="306"/>
            <p14:sldId id="390"/>
            <p14:sldId id="392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6DD22-593A-F056-1B96-513AEAA1539E}" name="Lauren Wetherilt" initials="LW" userId="S::lauren.wetherilt@livingwage.org.uk::61191995-3414-4056-9fa6-8a05ecf47645" providerId="AD"/>
  <p188:author id="{25114DE7-9D00-C668-5E51-0CE58F2F2135}" name="Jessica Brayne" initials="JB" userId="S::jessica.brayne@livingwage.org.uk::0bd5a20d-2962-40d4-a645-0659653490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Duncan" initials="CD" lastIdx="5" clrIdx="0">
    <p:extLst>
      <p:ext uri="{19B8F6BF-5375-455C-9EA6-DF929625EA0E}">
        <p15:presenceInfo xmlns:p15="http://schemas.microsoft.com/office/powerpoint/2012/main" userId="S::Clare.Duncan@livingwage.org.uk::0fe1a27c-bc93-4cbc-a9e6-f4a51e139cfb" providerId="AD"/>
      </p:ext>
    </p:extLst>
  </p:cmAuthor>
  <p:cmAuthor id="2" name="Joe Richardson" initials="JR" lastIdx="1" clrIdx="1">
    <p:extLst>
      <p:ext uri="{19B8F6BF-5375-455C-9EA6-DF929625EA0E}">
        <p15:presenceInfo xmlns:p15="http://schemas.microsoft.com/office/powerpoint/2012/main" userId="S::joe.richardson@livingwage.org.uk::d0668eb2-bf8d-4ad1-87f8-128114315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3CA"/>
    <a:srgbClr val="FC9C53"/>
    <a:srgbClr val="FF9C4B"/>
    <a:srgbClr val="FB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50500-32F7-D300-9A72-D30EDA293563}" v="98" dt="2023-11-16T18:39:17.956"/>
    <p1510:client id="{96F38663-B482-7534-AEF9-0B2687905362}" v="180" dt="2023-10-02T11:42:45.898"/>
    <p1510:client id="{EE64CF4E-5AB4-4C8D-8420-27CDFFBDE7B6}" v="2" dt="2023-09-29T12:59:5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9E50500-32F7-D300-9A72-D30EDA293563}"/>
    <pc:docChg chg="modSld">
      <pc:chgData name="" userId="" providerId="" clId="Web-{89E50500-32F7-D300-9A72-D30EDA293563}" dt="2023-11-16T17:59:50.049" v="0"/>
      <pc:docMkLst>
        <pc:docMk/>
      </pc:docMkLst>
      <pc:sldChg chg="modNotes">
        <pc:chgData name="" userId="" providerId="" clId="Web-{89E50500-32F7-D300-9A72-D30EDA293563}" dt="2023-11-16T17:59:50.049" v="0"/>
        <pc:sldMkLst>
          <pc:docMk/>
          <pc:sldMk cId="2669455415" sldId="306"/>
        </pc:sldMkLst>
      </pc:sldChg>
    </pc:docChg>
  </pc:docChgLst>
  <pc:docChgLst>
    <pc:chgData name="Lauren Wetherilt" userId="S::lauren.wetherilt@livingwage.org.uk::61191995-3414-4056-9fa6-8a05ecf47645" providerId="AD" clId="Web-{91437A80-D6EB-FFE9-6C4D-24ED74F413F9}"/>
    <pc:docChg chg="modSld">
      <pc:chgData name="Lauren Wetherilt" userId="S::lauren.wetherilt@livingwage.org.uk::61191995-3414-4056-9fa6-8a05ecf47645" providerId="AD" clId="Web-{91437A80-D6EB-FFE9-6C4D-24ED74F413F9}" dt="2023-11-16T19:08:20.061" v="6"/>
      <pc:docMkLst>
        <pc:docMk/>
      </pc:docMkLst>
      <pc:sldChg chg="modNotes">
        <pc:chgData name="Lauren Wetherilt" userId="S::lauren.wetherilt@livingwage.org.uk::61191995-3414-4056-9fa6-8a05ecf47645" providerId="AD" clId="Web-{91437A80-D6EB-FFE9-6C4D-24ED74F413F9}" dt="2023-11-16T19:08:02.545" v="2"/>
        <pc:sldMkLst>
          <pc:docMk/>
          <pc:sldMk cId="2669455415" sldId="306"/>
        </pc:sldMkLst>
      </pc:sldChg>
      <pc:sldChg chg="modNotes">
        <pc:chgData name="Lauren Wetherilt" userId="S::lauren.wetherilt@livingwage.org.uk::61191995-3414-4056-9fa6-8a05ecf47645" providerId="AD" clId="Web-{91437A80-D6EB-FFE9-6C4D-24ED74F413F9}" dt="2023-11-16T19:08:20.061" v="6"/>
        <pc:sldMkLst>
          <pc:docMk/>
          <pc:sldMk cId="1479514313" sldId="327"/>
        </pc:sldMkLst>
      </pc:sldChg>
      <pc:sldChg chg="modNotes">
        <pc:chgData name="Lauren Wetherilt" userId="S::lauren.wetherilt@livingwage.org.uk::61191995-3414-4056-9fa6-8a05ecf47645" providerId="AD" clId="Web-{91437A80-D6EB-FFE9-6C4D-24ED74F413F9}" dt="2023-11-16T19:08:09.326" v="3"/>
        <pc:sldMkLst>
          <pc:docMk/>
          <pc:sldMk cId="2483584981" sldId="390"/>
        </pc:sldMkLst>
      </pc:sldChg>
      <pc:sldChg chg="modNotes">
        <pc:chgData name="Lauren Wetherilt" userId="S::lauren.wetherilt@livingwage.org.uk::61191995-3414-4056-9fa6-8a05ecf47645" providerId="AD" clId="Web-{91437A80-D6EB-FFE9-6C4D-24ED74F413F9}" dt="2023-11-16T19:08:12.764" v="4"/>
        <pc:sldMkLst>
          <pc:docMk/>
          <pc:sldMk cId="2601246665" sldId="392"/>
        </pc:sldMkLst>
      </pc:sldChg>
    </pc:docChg>
  </pc:docChgLst>
  <pc:docChgLst>
    <pc:chgData name="Lauren Wetherilt" userId="S::lauren.wetherilt@livingwage.org.uk::61191995-3414-4056-9fa6-8a05ecf47645" providerId="AD" clId="Web-{89E50500-32F7-D300-9A72-D30EDA293563}"/>
    <pc:docChg chg="addSld delSld modSld sldOrd delSection modSection">
      <pc:chgData name="Lauren Wetherilt" userId="S::lauren.wetherilt@livingwage.org.uk::61191995-3414-4056-9fa6-8a05ecf47645" providerId="AD" clId="Web-{89E50500-32F7-D300-9A72-D30EDA293563}" dt="2023-11-16T19:06:10.014" v="1956"/>
      <pc:docMkLst>
        <pc:docMk/>
      </pc:docMkLst>
      <pc:sldChg chg="modSp">
        <pc:chgData name="Lauren Wetherilt" userId="S::lauren.wetherilt@livingwage.org.uk::61191995-3414-4056-9fa6-8a05ecf47645" providerId="AD" clId="Web-{89E50500-32F7-D300-9A72-D30EDA293563}" dt="2023-11-16T18:39:17.956" v="1599" actId="20577"/>
        <pc:sldMkLst>
          <pc:docMk/>
          <pc:sldMk cId="0" sldId="268"/>
        </pc:sldMkLst>
        <pc:spChg chg="mod">
          <ac:chgData name="Lauren Wetherilt" userId="S::lauren.wetherilt@livingwage.org.uk::61191995-3414-4056-9fa6-8a05ecf47645" providerId="AD" clId="Web-{89E50500-32F7-D300-9A72-D30EDA293563}" dt="2023-11-16T18:39:17.956" v="1599" actId="20577"/>
          <ac:spMkLst>
            <pc:docMk/>
            <pc:sldMk cId="0" sldId="268"/>
            <ac:spMk id="9" creationId="{70AD3BB4-52E0-4D29-8930-6D93672057D7}"/>
          </ac:spMkLst>
        </pc:spChg>
      </pc:sldChg>
      <pc:sldChg chg="del">
        <pc:chgData name="Lauren Wetherilt" userId="S::lauren.wetherilt@livingwage.org.uk::61191995-3414-4056-9fa6-8a05ecf47645" providerId="AD" clId="Web-{89E50500-32F7-D300-9A72-D30EDA293563}" dt="2023-11-16T18:38:11.923" v="1580"/>
        <pc:sldMkLst>
          <pc:docMk/>
          <pc:sldMk cId="2119004342" sldId="290"/>
        </pc:sldMkLst>
      </pc:sldChg>
      <pc:sldChg chg="del">
        <pc:chgData name="Lauren Wetherilt" userId="S::lauren.wetherilt@livingwage.org.uk::61191995-3414-4056-9fa6-8a05ecf47645" providerId="AD" clId="Web-{89E50500-32F7-D300-9A72-D30EDA293563}" dt="2023-11-16T18:38:13.954" v="1581"/>
        <pc:sldMkLst>
          <pc:docMk/>
          <pc:sldMk cId="2185432040" sldId="305"/>
        </pc:sldMkLst>
      </pc:sldChg>
      <pc:sldChg chg="modSp modNotes">
        <pc:chgData name="Lauren Wetherilt" userId="S::lauren.wetherilt@livingwage.org.uk::61191995-3414-4056-9fa6-8a05ecf47645" providerId="AD" clId="Web-{89E50500-32F7-D300-9A72-D30EDA293563}" dt="2023-11-16T18:16:58.014" v="975"/>
        <pc:sldMkLst>
          <pc:docMk/>
          <pc:sldMk cId="2669455415" sldId="306"/>
        </pc:sldMkLst>
        <pc:spChg chg="mod">
          <ac:chgData name="Lauren Wetherilt" userId="S::lauren.wetherilt@livingwage.org.uk::61191995-3414-4056-9fa6-8a05ecf47645" providerId="AD" clId="Web-{89E50500-32F7-D300-9A72-D30EDA293563}" dt="2023-11-16T18:15:17.589" v="955" actId="20577"/>
          <ac:spMkLst>
            <pc:docMk/>
            <pc:sldMk cId="2669455415" sldId="306"/>
            <ac:spMk id="11" creationId="{AE9B8702-9298-410B-B9B3-1059E9E84A2A}"/>
          </ac:spMkLst>
        </pc:spChg>
        <pc:spChg chg="mod">
          <ac:chgData name="Lauren Wetherilt" userId="S::lauren.wetherilt@livingwage.org.uk::61191995-3414-4056-9fa6-8a05ecf47645" providerId="AD" clId="Web-{89E50500-32F7-D300-9A72-D30EDA293563}" dt="2023-11-16T15:58:31.981" v="45" actId="20577"/>
          <ac:spMkLst>
            <pc:docMk/>
            <pc:sldMk cId="2669455415" sldId="306"/>
            <ac:spMk id="18" creationId="{4C20B3F4-2D20-4654-AE0D-0E734792F9AD}"/>
          </ac:spMkLst>
        </pc:spChg>
      </pc:sldChg>
      <pc:sldChg chg="del">
        <pc:chgData name="Lauren Wetherilt" userId="S::lauren.wetherilt@livingwage.org.uk::61191995-3414-4056-9fa6-8a05ecf47645" providerId="AD" clId="Web-{89E50500-32F7-D300-9A72-D30EDA293563}" dt="2023-11-16T18:13:51.993" v="950"/>
        <pc:sldMkLst>
          <pc:docMk/>
          <pc:sldMk cId="3234424024" sldId="308"/>
        </pc:sldMkLst>
      </pc:sldChg>
      <pc:sldChg chg="ord modNotes">
        <pc:chgData name="Lauren Wetherilt" userId="S::lauren.wetherilt@livingwage.org.uk::61191995-3414-4056-9fa6-8a05ecf47645" providerId="AD" clId="Web-{89E50500-32F7-D300-9A72-D30EDA293563}" dt="2023-11-16T19:06:10.014" v="1956"/>
        <pc:sldMkLst>
          <pc:docMk/>
          <pc:sldMk cId="1479514313" sldId="327"/>
        </pc:sldMkLst>
      </pc:sldChg>
      <pc:sldChg chg="del">
        <pc:chgData name="Lauren Wetherilt" userId="S::lauren.wetherilt@livingwage.org.uk::61191995-3414-4056-9fa6-8a05ecf47645" providerId="AD" clId="Web-{89E50500-32F7-D300-9A72-D30EDA293563}" dt="2023-11-16T16:02:48.137" v="51"/>
        <pc:sldMkLst>
          <pc:docMk/>
          <pc:sldMk cId="3242652847" sldId="329"/>
        </pc:sldMkLst>
      </pc:sldChg>
      <pc:sldChg chg="del">
        <pc:chgData name="Lauren Wetherilt" userId="S::lauren.wetherilt@livingwage.org.uk::61191995-3414-4056-9fa6-8a05ecf47645" providerId="AD" clId="Web-{89E50500-32F7-D300-9A72-D30EDA293563}" dt="2023-11-16T18:21:16.146" v="1031"/>
        <pc:sldMkLst>
          <pc:docMk/>
          <pc:sldMk cId="3311053712" sldId="374"/>
        </pc:sldMkLst>
      </pc:sldChg>
      <pc:sldChg chg="del">
        <pc:chgData name="Lauren Wetherilt" userId="S::lauren.wetherilt@livingwage.org.uk::61191995-3414-4056-9fa6-8a05ecf47645" providerId="AD" clId="Web-{89E50500-32F7-D300-9A72-D30EDA293563}" dt="2023-11-16T18:38:15.642" v="1582"/>
        <pc:sldMkLst>
          <pc:docMk/>
          <pc:sldMk cId="637742953" sldId="389"/>
        </pc:sldMkLst>
      </pc:sldChg>
      <pc:sldChg chg="add modNotes">
        <pc:chgData name="Lauren Wetherilt" userId="S::lauren.wetherilt@livingwage.org.uk::61191995-3414-4056-9fa6-8a05ecf47645" providerId="AD" clId="Web-{89E50500-32F7-D300-9A72-D30EDA293563}" dt="2023-11-16T18:09:18.033" v="601"/>
        <pc:sldMkLst>
          <pc:docMk/>
          <pc:sldMk cId="2483584981" sldId="390"/>
        </pc:sldMkLst>
      </pc:sldChg>
      <pc:sldChg chg="add del">
        <pc:chgData name="Lauren Wetherilt" userId="S::lauren.wetherilt@livingwage.org.uk::61191995-3414-4056-9fa6-8a05ecf47645" providerId="AD" clId="Web-{89E50500-32F7-D300-9A72-D30EDA293563}" dt="2023-11-16T18:21:10.755" v="1030"/>
        <pc:sldMkLst>
          <pc:docMk/>
          <pc:sldMk cId="984973851" sldId="391"/>
        </pc:sldMkLst>
      </pc:sldChg>
      <pc:sldChg chg="add modNotes">
        <pc:chgData name="Lauren Wetherilt" userId="S::lauren.wetherilt@livingwage.org.uk::61191995-3414-4056-9fa6-8a05ecf47645" providerId="AD" clId="Web-{89E50500-32F7-D300-9A72-D30EDA293563}" dt="2023-11-16T19:02:33.196" v="1952"/>
        <pc:sldMkLst>
          <pc:docMk/>
          <pc:sldMk cId="2601246665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568B7-F0F4-4A7B-8AD8-842702A6522C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F2CB-D7F3-4349-AD7B-D1788A0DF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F2CB-D7F3-4349-AD7B-D1788A0DF5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5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F2CB-D7F3-4349-AD7B-D1788A0DF5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4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>
              <a:spcAft>
                <a:spcPts val="2400"/>
              </a:spcAft>
              <a:defRPr/>
            </a:pPr>
            <a:endParaRPr lang="en-GB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F2CB-D7F3-4349-AD7B-D1788A0DF5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6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CF2CB-D7F3-4349-AD7B-D1788A0DF5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4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DCDD-010F-4D68-B350-29804D89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2FE48-2D65-4167-B1D4-1B527D9B8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7595-D259-47BA-9149-BCC7EA74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FFF3-A8F3-41FB-891C-396E1A01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9D87A-513C-448C-8C01-E25DF699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7504-A860-46AF-93C3-41FF9294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E1E29-7C3A-4871-A8E3-9E8404CD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7866C-4D1E-486C-B992-95826FF8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1CDA0-13DA-4194-AF31-E228FC0B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381A8-CF37-44D0-9F25-FAA49830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5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D6284-52FC-450B-8A64-765D5415F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972C9-EB37-46DC-9B2E-09D92C271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40F7-A74D-4FFC-B798-C241E86C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5FAB-2351-4ED5-8952-F2971D6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71889-92CF-4419-AE29-7FED7FD5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1BC2-B867-4480-BA18-6245EAD2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D400-E26D-4435-992C-5065E8BE6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016A-83D3-467C-8F2D-9E1D5AF5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16BF-3041-44B4-B36C-564FD0BA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F42-8C6D-42F8-8E0A-49A094CD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8C48-43E6-42F1-9B5F-4CEDE868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402EC-5A8F-4F04-A1A7-A8ECA57E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DFFD8-246D-49CF-977B-CD4D9D7C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65D7B-5022-446A-9E5F-076A5591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9E0E1-7A21-48C5-A877-EFF020ED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5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6AAC-9234-497A-8819-B62F9014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D78D-E37B-470A-95CF-AC5528B0C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23443-C166-4051-A21C-3C1CD37B5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7DFE-3946-4BA7-A055-25293A47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D240B-1A76-4E98-AC32-4D11D52A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6DAC9-B3EE-40AA-B390-7B8DD12F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8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8EBC-A188-4A05-8766-710BB9C0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58908-F66C-465D-9727-83727CB81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AEFE4-62EC-4D34-B48E-212ECBCEC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F15C8-F169-4287-9ECE-444DB8CC2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8547D-61B5-48F3-B5B6-FD9E76999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95AA9-8B03-42E3-A6C7-D65327D1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B9893-F26D-415E-A096-F77AFD9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D9FDD-1080-44DF-BA4D-1DF275C6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0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03BC-B0A9-4D06-BE8B-BC158F1B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3CA89-6BFA-41D2-B438-7DF8C6A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B2DE40-68A9-4A5C-A24E-CD3EE075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5B520-2602-4538-BD3B-51551A6B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2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15DA5-5471-4671-9780-8C1D30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5E8FD-67FC-4B9F-8068-2F7F690A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29CB-FB6C-44CD-BD11-004A505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DE26-FC15-49A5-AA9F-E8A3C7DB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5D11-38BE-4ACA-8788-C1B3568B2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7454-96C1-49A7-A347-93749F3B3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0A114-5C4B-4C54-9CF3-C71507F1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9F662-0F34-4758-A7DD-A6B0E39F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04A1-1FB1-456C-BF91-A4571114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6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C3CF-D89F-4E04-82E1-BE54C7DE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6EEBE-9D80-4D0F-B156-69A9B728E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EDC57-D73E-44BD-B23C-64C20FBB5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9C744-AD65-4FE2-8D08-B7BD879F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33BE3-FEA4-4D49-AEE2-C2EC4BBC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DF98F-5101-43B5-9A57-DE1CD3AB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7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7F322-9F9F-4976-BA47-E11A5F73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C90F6-0035-4123-848B-46590780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63AF-107A-49EC-9E79-74F809EB1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DDC1-A5FF-4A58-94D0-85BF2996EDE0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2571-FA9D-4589-BA36-A30A87646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77CC-AFE5-47E4-8435-DBB4EEE6B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D1F8-79A5-44BA-9CB3-5629B47FE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WW_Assets_PatternShapes-09.png" descr="LWW_Assets_PatternShapes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50" y="4561174"/>
            <a:ext cx="6865763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F03435-D39E-4CF6-A8E8-F7C252116836}"/>
              </a:ext>
            </a:extLst>
          </p:cNvPr>
          <p:cNvGrpSpPr/>
          <p:nvPr/>
        </p:nvGrpSpPr>
        <p:grpSpPr>
          <a:xfrm>
            <a:off x="-7336171" y="-2206384"/>
            <a:ext cx="23094177" cy="12936815"/>
            <a:chOff x="-7316506" y="-2206383"/>
            <a:chExt cx="23094177" cy="12936815"/>
          </a:xfrm>
        </p:grpSpPr>
        <p:pic>
          <p:nvPicPr>
            <p:cNvPr id="122" name="LWW_Assets_PatternShapes-11.png" descr="LWW_Assets_PatternShapes-1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670" y="-1734255"/>
              <a:ext cx="9144001" cy="599628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4" name="LWW_Assets_PatternShapes-08.png" descr="LWW_Assets_PatternShapes-0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316506" y="-2206383"/>
              <a:ext cx="10800406" cy="1293681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LOREM IPSUM">
            <a:extLst>
              <a:ext uri="{FF2B5EF4-FFF2-40B4-BE49-F238E27FC236}">
                <a16:creationId xmlns:a16="http://schemas.microsoft.com/office/drawing/2014/main" id="{70AD3BB4-52E0-4D29-8930-6D93672057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269279"/>
            <a:ext cx="12192000" cy="2698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all"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rPr lang="en-GB" sz="4700" b="1" cap="none" dirty="0">
                <a:solidFill>
                  <a:schemeClr val="bg1"/>
                </a:solidFill>
              </a:rPr>
              <a:t>Lauren Wetherilt</a:t>
            </a:r>
            <a:br>
              <a:rPr lang="en-GB" sz="4700" b="1" cap="none" dirty="0">
                <a:solidFill>
                  <a:schemeClr val="bg1"/>
                </a:solidFill>
              </a:rPr>
            </a:br>
            <a:r>
              <a:rPr lang="en-GB" sz="4700" b="1" cap="none">
                <a:solidFill>
                  <a:schemeClr val="bg1"/>
                </a:solidFill>
              </a:rPr>
              <a:t>Global Living Wage Project Manager</a:t>
            </a:r>
            <a:br>
              <a:rPr lang="en-GB" sz="4200" cap="none" dirty="0"/>
            </a:br>
            <a:r>
              <a:rPr lang="en-GB" sz="4200" cap="none" dirty="0">
                <a:solidFill>
                  <a:schemeClr val="bg1"/>
                </a:solidFill>
              </a:rPr>
              <a:t>Living Wage Foundation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9E2D97-F04B-40AF-95C0-21379DAD6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99" y="291913"/>
            <a:ext cx="1232220" cy="971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WW_Assets_PatternShapes-09.png" descr="LWW_Assets_PatternShapes-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50" y="4561174"/>
            <a:ext cx="6865763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F03435-D39E-4CF6-A8E8-F7C252116836}"/>
              </a:ext>
            </a:extLst>
          </p:cNvPr>
          <p:cNvGrpSpPr/>
          <p:nvPr/>
        </p:nvGrpSpPr>
        <p:grpSpPr>
          <a:xfrm>
            <a:off x="-7316506" y="-2206384"/>
            <a:ext cx="23094177" cy="12936815"/>
            <a:chOff x="-7316506" y="-2206383"/>
            <a:chExt cx="23094177" cy="12936815"/>
          </a:xfrm>
        </p:grpSpPr>
        <p:pic>
          <p:nvPicPr>
            <p:cNvPr id="122" name="LWW_Assets_PatternShapes-11.png" descr="LWW_Assets_PatternShapes-1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3670" y="-1734255"/>
              <a:ext cx="9144001" cy="599628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4" name="LWW_Assets_PatternShapes-08.png" descr="LWW_Assets_PatternShapes-0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316506" y="-2206383"/>
              <a:ext cx="10800406" cy="1293681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LOREM IPSUM">
            <a:extLst>
              <a:ext uri="{FF2B5EF4-FFF2-40B4-BE49-F238E27FC236}">
                <a16:creationId xmlns:a16="http://schemas.microsoft.com/office/drawing/2014/main" id="{70AD3BB4-52E0-4D29-8930-6D93672057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563033"/>
            <a:ext cx="12192000" cy="26989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cap="all"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br>
              <a:rPr lang="en-GB" sz="4200" b="1" cap="none">
                <a:solidFill>
                  <a:schemeClr val="bg1"/>
                </a:solidFill>
              </a:rPr>
            </a:br>
            <a:br>
              <a:rPr lang="en-GB" sz="4200" b="1" cap="none">
                <a:solidFill>
                  <a:schemeClr val="bg1"/>
                </a:solidFill>
              </a:rPr>
            </a:br>
            <a:r>
              <a:rPr lang="en-GB" sz="4700" b="1" cap="none">
                <a:solidFill>
                  <a:schemeClr val="bg1"/>
                </a:solidFill>
              </a:rPr>
              <a:t>Title</a:t>
            </a:r>
            <a:br>
              <a:rPr lang="en-GB" sz="4200" b="1" cap="none">
                <a:solidFill>
                  <a:schemeClr val="bg1"/>
                </a:solidFill>
              </a:rPr>
            </a:br>
            <a:r>
              <a:rPr lang="en-GB" sz="4200" cap="none">
                <a:solidFill>
                  <a:schemeClr val="bg1"/>
                </a:solidFill>
              </a:rPr>
              <a:t>Name</a:t>
            </a:r>
            <a:br>
              <a:rPr lang="en-GB" sz="4200" cap="none">
                <a:solidFill>
                  <a:schemeClr val="bg1"/>
                </a:solidFill>
              </a:rPr>
            </a:br>
            <a:r>
              <a:rPr lang="en-GB" sz="4200" cap="none">
                <a:solidFill>
                  <a:schemeClr val="bg1"/>
                </a:solidFill>
              </a:rPr>
              <a:t>Position</a:t>
            </a:r>
            <a:br>
              <a:rPr lang="en-GB" sz="4200" cap="none">
                <a:solidFill>
                  <a:schemeClr val="bg1"/>
                </a:solidFill>
              </a:rPr>
            </a:br>
            <a:r>
              <a:rPr lang="en-GB" sz="4200" cap="none">
                <a:solidFill>
                  <a:schemeClr val="bg1"/>
                </a:solidFill>
              </a:rPr>
              <a:t>Living Wage Foundation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CBC0-EA01-4E8D-B5E2-672CEEE1D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76">
            <a:off x="9042260" y="448947"/>
            <a:ext cx="2499313" cy="1263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9B8702-9298-410B-B9B3-1059E9E84A2A}"/>
              </a:ext>
            </a:extLst>
          </p:cNvPr>
          <p:cNvSpPr/>
          <p:nvPr/>
        </p:nvSpPr>
        <p:spPr>
          <a:xfrm>
            <a:off x="337038" y="268356"/>
            <a:ext cx="11517923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/>
            <a:endParaRPr lang="en-GB" sz="3600" b="1" dirty="0">
              <a:solidFill>
                <a:srgbClr val="32C3CA"/>
              </a:solidFill>
              <a:latin typeface="Source Sans Pro" panose="020B0503030403020204" pitchFamily="34" charset="0"/>
            </a:endParaRPr>
          </a:p>
          <a:p>
            <a:pPr marL="534670"/>
            <a:r>
              <a:rPr lang="en-GB" sz="3600" b="1">
                <a:solidFill>
                  <a:srgbClr val="32C3CA"/>
                </a:solidFill>
                <a:latin typeface="Source Sans Pro"/>
                <a:ea typeface="Source Sans Pro"/>
              </a:rPr>
              <a:t>Our Living Wage movement has…</a:t>
            </a:r>
            <a:endParaRPr lang="en-GB" sz="3000" b="1" cap="all">
              <a:solidFill>
                <a:schemeClr val="tx1"/>
              </a:solidFill>
              <a:latin typeface="Source Sans Pro"/>
              <a:ea typeface="Source Sans Pro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endParaRPr lang="en-GB" sz="3000" b="1" cap="all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In sed dui elementum, auctor metus nec, malesuada tortor. Fusce nec dapibus magna.…">
            <a:extLst>
              <a:ext uri="{FF2B5EF4-FFF2-40B4-BE49-F238E27FC236}">
                <a16:creationId xmlns:a16="http://schemas.microsoft.com/office/drawing/2014/main" id="{45B0A6BE-111D-4166-B0C9-87EA31F88D4A}"/>
              </a:ext>
            </a:extLst>
          </p:cNvPr>
          <p:cNvSpPr txBox="1"/>
          <p:nvPr/>
        </p:nvSpPr>
        <p:spPr>
          <a:xfrm>
            <a:off x="729057" y="3801007"/>
            <a:ext cx="10350581" cy="47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1457">
              <a:buSzPct val="100000"/>
              <a:defRPr sz="1400" b="0" spc="-28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latin typeface="Quicksand"/>
                <a:ea typeface="Quicksand"/>
                <a:cs typeface="Quicksand"/>
                <a:sym typeface="Quicksand"/>
              </a:defRPr>
            </a:pPr>
            <a:endParaRPr lang="en-GB" sz="2600">
              <a:ln w="0" cap="flat">
                <a:noFill/>
                <a:prstDash val="solid"/>
                <a:miter lim="400000"/>
              </a:ln>
              <a:latin typeface="Source Sans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0B3F4-2D20-4654-AE0D-0E734792F9AD}"/>
              </a:ext>
            </a:extLst>
          </p:cNvPr>
          <p:cNvSpPr txBox="1"/>
          <p:nvPr/>
        </p:nvSpPr>
        <p:spPr>
          <a:xfrm>
            <a:off x="748978" y="2011820"/>
            <a:ext cx="5970824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/>
                <a:ea typeface="Source Sans Pro"/>
              </a:rPr>
              <a:t>Has over </a:t>
            </a:r>
            <a:r>
              <a:rPr lang="en-GB" sz="2800" b="1" dirty="0">
                <a:solidFill>
                  <a:srgbClr val="FC9C53"/>
                </a:solidFill>
                <a:latin typeface="Source Sans Pro"/>
                <a:ea typeface="Source Sans Pro"/>
              </a:rPr>
              <a:t>14,000</a:t>
            </a:r>
            <a:r>
              <a:rPr lang="en-GB" sz="2800" dirty="0">
                <a:latin typeface="Source Sans Pro"/>
                <a:ea typeface="Source Sans Pro"/>
              </a:rPr>
              <a:t> accredited Living Wage Employers</a:t>
            </a:r>
            <a:endParaRPr lang="en-GB" b="1" dirty="0">
              <a:latin typeface="Source Sans Pro"/>
              <a:ea typeface="Source Sans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/>
                <a:ea typeface="Source Sans Pro"/>
              </a:rPr>
              <a:t>Lifted over </a:t>
            </a:r>
            <a:r>
              <a:rPr lang="en-GB" sz="2800" b="1" dirty="0">
                <a:solidFill>
                  <a:srgbClr val="FC9C53"/>
                </a:solidFill>
                <a:latin typeface="Source Sans Pro"/>
                <a:ea typeface="Source Sans Pro"/>
              </a:rPr>
              <a:t>460,000 workers </a:t>
            </a:r>
            <a:r>
              <a:rPr lang="en-GB" sz="2800" dirty="0">
                <a:latin typeface="Source Sans Pro"/>
                <a:ea typeface="Source Sans Pro"/>
              </a:rPr>
              <a:t>onto the real Living Wage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Source Sans Pro"/>
                <a:ea typeface="Source Sans Pro"/>
              </a:rPr>
              <a:t>Put </a:t>
            </a:r>
            <a:r>
              <a:rPr lang="en-GB" sz="2800" b="1" dirty="0">
                <a:solidFill>
                  <a:srgbClr val="FC9C53"/>
                </a:solidFill>
                <a:latin typeface="Source Sans Pro"/>
                <a:ea typeface="Source Sans Pro"/>
              </a:rPr>
              <a:t>£3bn back </a:t>
            </a:r>
            <a:r>
              <a:rPr lang="en-GB" sz="2800" dirty="0">
                <a:latin typeface="Source Sans Pro"/>
                <a:ea typeface="Source Sans Pro"/>
              </a:rPr>
              <a:t>into the pockets of low paid workers. 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Source Sans Pro" panose="020B0503030403020204" pitchFamily="34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42252A31-7EA4-4829-A85D-1B3A93E5C1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68552" r="5876" b="2577"/>
          <a:stretch/>
        </p:blipFill>
        <p:spPr>
          <a:xfrm>
            <a:off x="6748025" y="2011820"/>
            <a:ext cx="4712194" cy="3151599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A5892FE-4B68-1265-31F0-A38688976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08" y="504224"/>
            <a:ext cx="1232220" cy="9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B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">
            <a:extLst>
              <a:ext uri="{FF2B5EF4-FFF2-40B4-BE49-F238E27FC236}">
                <a16:creationId xmlns:a16="http://schemas.microsoft.com/office/drawing/2014/main" id="{31A6F252-A694-49FC-A8D6-0FFCE10876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532" r="22462" b="1851"/>
          <a:stretch/>
        </p:blipFill>
        <p:spPr>
          <a:xfrm rot="21345722">
            <a:off x="1971675" y="464020"/>
            <a:ext cx="6600825" cy="5491808"/>
          </a:xfrm>
          <a:prstGeom prst="rect">
            <a:avLst/>
          </a:prstGeom>
        </p:spPr>
      </p:pic>
      <p:pic>
        <p:nvPicPr>
          <p:cNvPr id="4" name="Picture 3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6D4E63FE-84D1-529E-633B-C7A89E63A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53" y="2239245"/>
            <a:ext cx="2795116" cy="2731675"/>
          </a:xfrm>
          <a:prstGeom prst="rect">
            <a:avLst/>
          </a:prstGeom>
        </p:spPr>
      </p:pic>
      <p:pic>
        <p:nvPicPr>
          <p:cNvPr id="2" name="Picture 1" descr="A blue calculator with yellow buttons&#10;&#10;Description automatically generated">
            <a:extLst>
              <a:ext uri="{FF2B5EF4-FFF2-40B4-BE49-F238E27FC236}">
                <a16:creationId xmlns:a16="http://schemas.microsoft.com/office/drawing/2014/main" id="{B4AA9F2D-589D-10A3-0593-FDFAD8BD0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40" y="2315445"/>
            <a:ext cx="2156941" cy="23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E0DD47-561F-4759-8ED4-18E83444CAE0}"/>
              </a:ext>
            </a:extLst>
          </p:cNvPr>
          <p:cNvSpPr/>
          <p:nvPr/>
        </p:nvSpPr>
        <p:spPr>
          <a:xfrm>
            <a:off x="263769" y="268355"/>
            <a:ext cx="11570677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/>
            <a:endParaRPr lang="en-GB" sz="4400">
              <a:solidFill>
                <a:schemeClr val="tx1"/>
              </a:solidFill>
              <a:latin typeface="Quicksand Book" panose="02070303000000060000" pitchFamily="18" charset="0"/>
            </a:endParaRPr>
          </a:p>
          <a:p>
            <a:pPr marL="623888"/>
            <a:r>
              <a:rPr lang="en-GB" sz="3600" b="1">
                <a:solidFill>
                  <a:srgbClr val="32C3CA"/>
                </a:solidFill>
                <a:latin typeface="Quicksand" panose="00000500000000000000" pitchFamily="2" charset="0"/>
              </a:rPr>
              <a:t>The Living Wage is good for business</a:t>
            </a: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  <a:p>
            <a:endParaRPr lang="en-GB" sz="3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Book" panose="02070303000000060000" pitchFamily="18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8CB5CE-DE75-4105-9A66-B5A36F9D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08" y="504224"/>
            <a:ext cx="1232220" cy="971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07D44A-522A-43DD-9B39-9A7AC552E5C3}"/>
              </a:ext>
            </a:extLst>
          </p:cNvPr>
          <p:cNvSpPr/>
          <p:nvPr/>
        </p:nvSpPr>
        <p:spPr>
          <a:xfrm>
            <a:off x="2133600" y="1879600"/>
            <a:ext cx="1511300" cy="90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diagram of a company's income&#10;&#10;Description automatically generated with medium confidence">
            <a:extLst>
              <a:ext uri="{FF2B5EF4-FFF2-40B4-BE49-F238E27FC236}">
                <a16:creationId xmlns:a16="http://schemas.microsoft.com/office/drawing/2014/main" id="{E4AC5F76-304F-010B-A889-D4146482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F4AA8B-CBD8-7632-38A2-39EF0B5C9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3"/>
          <a:stretch/>
        </p:blipFill>
        <p:spPr>
          <a:xfrm>
            <a:off x="-29306" y="-20890"/>
            <a:ext cx="12221306" cy="6856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AF607D-2EA5-D5FA-AF6D-132FA3746997}"/>
              </a:ext>
            </a:extLst>
          </p:cNvPr>
          <p:cNvSpPr/>
          <p:nvPr/>
        </p:nvSpPr>
        <p:spPr>
          <a:xfrm>
            <a:off x="334108" y="268355"/>
            <a:ext cx="11517923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3600" b="1">
              <a:solidFill>
                <a:srgbClr val="32C3CA"/>
              </a:solidFill>
              <a:latin typeface="Source Sans Pro" panose="020B0503030403020204" pitchFamily="34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  <a:p>
            <a:endParaRPr lang="en-GB" sz="3000" b="1" cap="all">
              <a:solidFill>
                <a:schemeClr val="tx1"/>
              </a:solidFill>
              <a:latin typeface="Quicksand" panose="02070303000000060000" pitchFamily="18" charset="0"/>
            </a:endParaRPr>
          </a:p>
        </p:txBody>
      </p:sp>
      <p:sp>
        <p:nvSpPr>
          <p:cNvPr id="5" name="In sed dui elementum, auctor metus nec, malesuada tortor. Fusce nec dapibus magna.…">
            <a:extLst>
              <a:ext uri="{FF2B5EF4-FFF2-40B4-BE49-F238E27FC236}">
                <a16:creationId xmlns:a16="http://schemas.microsoft.com/office/drawing/2014/main" id="{45B0A6BE-111D-4166-B0C9-87EA31F88D4A}"/>
              </a:ext>
            </a:extLst>
          </p:cNvPr>
          <p:cNvSpPr txBox="1"/>
          <p:nvPr/>
        </p:nvSpPr>
        <p:spPr>
          <a:xfrm>
            <a:off x="726127" y="3801006"/>
            <a:ext cx="10350581" cy="47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buSzPct val="100000"/>
              <a:defRPr sz="1400" b="0" spc="-28">
                <a:ln w="0" cap="flat">
                  <a:solidFill>
                    <a:srgbClr val="FFFFFF"/>
                  </a:solidFill>
                  <a:prstDash val="solid"/>
                  <a:miter lim="400000"/>
                </a:ln>
                <a:latin typeface="Quicksand"/>
                <a:ea typeface="Quicksand"/>
                <a:cs typeface="Quicksand"/>
                <a:sym typeface="Quicksand"/>
              </a:defRPr>
            </a:pPr>
            <a:endParaRPr lang="en-GB" sz="2600">
              <a:ln w="0" cap="flat">
                <a:noFill/>
                <a:prstDash val="solid"/>
                <a:miter lim="400000"/>
              </a:ln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3D27F1-5D4F-48AD-BDE4-1DA477EEB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08" y="504224"/>
            <a:ext cx="1232220" cy="971972"/>
          </a:xfrm>
          <a:prstGeom prst="rect">
            <a:avLst/>
          </a:prstGeom>
        </p:spPr>
      </p:pic>
      <p:sp>
        <p:nvSpPr>
          <p:cNvPr id="37" name="LOREM IPSUM">
            <a:extLst>
              <a:ext uri="{FF2B5EF4-FFF2-40B4-BE49-F238E27FC236}">
                <a16:creationId xmlns:a16="http://schemas.microsoft.com/office/drawing/2014/main" id="{53129952-1675-4AF1-A452-B022F10CB67F}"/>
              </a:ext>
            </a:extLst>
          </p:cNvPr>
          <p:cNvSpPr txBox="1">
            <a:spLocks/>
          </p:cNvSpPr>
          <p:nvPr/>
        </p:nvSpPr>
        <p:spPr>
          <a:xfrm>
            <a:off x="531960" y="153341"/>
            <a:ext cx="12192000" cy="137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</a:lstStyle>
          <a:p>
            <a:r>
              <a:rPr lang="en-GB" sz="3500" b="1" cap="none">
                <a:solidFill>
                  <a:srgbClr val="32C3CA"/>
                </a:solidFill>
                <a:latin typeface="Source Sans Pro" panose="020B0503030403020204" pitchFamily="34" charset="0"/>
              </a:rPr>
              <a:t>Going beyond the Living Wage</a:t>
            </a:r>
            <a:endParaRPr lang="en-US" sz="350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F889A-0BC9-4965-92C0-347DD18446EA}"/>
              </a:ext>
            </a:extLst>
          </p:cNvPr>
          <p:cNvGrpSpPr/>
          <p:nvPr/>
        </p:nvGrpSpPr>
        <p:grpSpPr>
          <a:xfrm>
            <a:off x="1032464" y="1408370"/>
            <a:ext cx="8672453" cy="1387486"/>
            <a:chOff x="1579912" y="1972344"/>
            <a:chExt cx="8672453" cy="1387486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6937FA4C-B24D-B157-6874-68D0DA02B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831" y="2111016"/>
              <a:ext cx="2896534" cy="10156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273474-5C22-4635-BEAB-7BB494039857}"/>
                </a:ext>
              </a:extLst>
            </p:cNvPr>
            <p:cNvGrpSpPr/>
            <p:nvPr/>
          </p:nvGrpSpPr>
          <p:grpSpPr>
            <a:xfrm>
              <a:off x="1579912" y="1972344"/>
              <a:ext cx="5747319" cy="1387486"/>
              <a:chOff x="4305300" y="2026498"/>
              <a:chExt cx="6868107" cy="1457350"/>
            </a:xfrm>
          </p:grpSpPr>
          <p:pic>
            <p:nvPicPr>
              <p:cNvPr id="7" name="Picture 6" descr="Shape, rectangle&#10;&#10;Description automatically generated">
                <a:extLst>
                  <a:ext uri="{FF2B5EF4-FFF2-40B4-BE49-F238E27FC236}">
                    <a16:creationId xmlns:a16="http://schemas.microsoft.com/office/drawing/2014/main" id="{CC530DB6-C36D-4C5E-B96E-F08344657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5300" y="2026498"/>
                <a:ext cx="6771407" cy="14573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73293F-0439-4C70-5460-DB11B853B8DE}"/>
                  </a:ext>
                </a:extLst>
              </p:cNvPr>
              <p:cNvSpPr txBox="1"/>
              <p:nvPr/>
            </p:nvSpPr>
            <p:spPr>
              <a:xfrm>
                <a:off x="4307240" y="2272222"/>
                <a:ext cx="6866167" cy="96982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b="1">
                    <a:latin typeface="Source Sans Pro"/>
                    <a:ea typeface="+mn-lt"/>
                    <a:cs typeface="+mn-lt"/>
                  </a:rPr>
                  <a:t>Millions of low paid workers also struggle to get the hours they need to make ends meet – this scheme provides security of hours alongside a real Living Wage</a:t>
                </a:r>
                <a:r>
                  <a:rPr lang="en-GB">
                    <a:latin typeface="Source Sans Pro"/>
                    <a:ea typeface="+mn-lt"/>
                    <a:cs typeface="+mn-lt"/>
                  </a:rPr>
                  <a:t> </a:t>
                </a:r>
                <a:endParaRPr lang="en-US">
                  <a:latin typeface="Source Sans Pro"/>
                  <a:ea typeface="+mn-lt"/>
                  <a:cs typeface="+mn-lt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4B7B6-7454-437A-A084-2AA7EB20A136}"/>
              </a:ext>
            </a:extLst>
          </p:cNvPr>
          <p:cNvGrpSpPr/>
          <p:nvPr/>
        </p:nvGrpSpPr>
        <p:grpSpPr>
          <a:xfrm>
            <a:off x="5086104" y="3091073"/>
            <a:ext cx="5664695" cy="1305771"/>
            <a:chOff x="1492058" y="4340493"/>
            <a:chExt cx="6559742" cy="1413191"/>
          </a:xfrm>
        </p:grpSpPr>
        <p:pic>
          <p:nvPicPr>
            <p:cNvPr id="9" name="Picture 8" descr="Shape, rectangle&#10;&#10;Description automatically generated">
              <a:extLst>
                <a:ext uri="{FF2B5EF4-FFF2-40B4-BE49-F238E27FC236}">
                  <a16:creationId xmlns:a16="http://schemas.microsoft.com/office/drawing/2014/main" id="{64EE90C7-DC58-40DD-B89F-7E3D302D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058" y="4340493"/>
              <a:ext cx="6559742" cy="141319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18613C-2BDF-4268-98D7-A5103E276248}"/>
                </a:ext>
              </a:extLst>
            </p:cNvPr>
            <p:cNvSpPr txBox="1"/>
            <p:nvPr/>
          </p:nvSpPr>
          <p:spPr>
            <a:xfrm>
              <a:off x="1557728" y="4539256"/>
              <a:ext cx="6428399" cy="9992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>
                  <a:solidFill>
                    <a:schemeClr val="bg1"/>
                  </a:solidFill>
                  <a:latin typeface="Source Sans Pro"/>
                  <a:ea typeface="+mn-lt"/>
                  <a:cs typeface="+mn-lt"/>
                </a:rPr>
                <a:t>We have just launched a Living Pension standard for retirement savings that will provide enough for an acceptable standard of living beyond working life</a:t>
              </a:r>
              <a:endParaRPr lang="en-GB" b="1">
                <a:solidFill>
                  <a:schemeClr val="bg1"/>
                </a:solidFill>
                <a:latin typeface="Source Sans Pro"/>
                <a:cs typeface="Calibri"/>
              </a:endParaRPr>
            </a:p>
          </p:txBody>
        </p:sp>
      </p:grp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60B1F52-A2CB-CEDD-A14E-7C978236F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427" y="2934379"/>
            <a:ext cx="1637289" cy="1616372"/>
          </a:xfrm>
          <a:prstGeom prst="rect">
            <a:avLst/>
          </a:prstGeom>
        </p:spPr>
      </p:pic>
      <p:pic>
        <p:nvPicPr>
          <p:cNvPr id="3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1179E1-54CE-2EB2-6A58-F5C80F2CF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869" y="4858186"/>
            <a:ext cx="10949872" cy="13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4921a8-12d8-4dca-a77f-ba3a289231b6" xsi:nil="true"/>
    <lcf76f155ced4ddcb4097134ff3c332f xmlns="fd2f8180-0a38-45bb-8737-784b40221818">
      <Terms xmlns="http://schemas.microsoft.com/office/infopath/2007/PartnerControls"/>
    </lcf76f155ced4ddcb4097134ff3c332f>
    <_Flow_SignoffStatus xmlns="fd2f8180-0a38-45bb-8737-784b40221818" xsi:nil="true"/>
    <SharedWithUsers xmlns="144921a8-12d8-4dca-a77f-ba3a289231b6">
      <UserInfo>
        <DisplayName>Katherine Chapman</DisplayName>
        <AccountId>45</AccountId>
        <AccountType/>
      </UserInfo>
      <UserInfo>
        <DisplayName>Shaheen Hashmat</DisplayName>
        <AccountId>2452</AccountId>
        <AccountType/>
      </UserInfo>
      <UserInfo>
        <DisplayName>Lauren Wetherilt</DisplayName>
        <AccountId>12104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A677C77DD45428D610CE6EB2ED9BE" ma:contentTypeVersion="18" ma:contentTypeDescription="Create a new document." ma:contentTypeScope="" ma:versionID="5e6d917cc82ad0d4eacd9f2db70aafa2">
  <xsd:schema xmlns:xsd="http://www.w3.org/2001/XMLSchema" xmlns:xs="http://www.w3.org/2001/XMLSchema" xmlns:p="http://schemas.microsoft.com/office/2006/metadata/properties" xmlns:ns2="fd2f8180-0a38-45bb-8737-784b40221818" xmlns:ns3="144921a8-12d8-4dca-a77f-ba3a289231b6" targetNamespace="http://schemas.microsoft.com/office/2006/metadata/properties" ma:root="true" ma:fieldsID="a07624bc64a397089d628b74a9a6d65a" ns2:_="" ns3:_="">
    <xsd:import namespace="fd2f8180-0a38-45bb-8737-784b40221818"/>
    <xsd:import namespace="144921a8-12d8-4dca-a77f-ba3a28923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f8180-0a38-45bb-8737-784b40221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dce069-f8b8-4e8c-aa7d-bfa285be1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921a8-12d8-4dca-a77f-ba3a28923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34e379-17d8-42fb-9291-acbfbb333c7f}" ma:internalName="TaxCatchAll" ma:showField="CatchAllData" ma:web="144921a8-12d8-4dca-a77f-ba3a289231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E626EE-B3CD-4F0B-9624-F75267F5446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fd2f8180-0a38-45bb-8737-784b40221818"/>
    <ds:schemaRef ds:uri="144921a8-12d8-4dca-a77f-ba3a289231b6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79A205-EF0C-472B-BA9B-0A66F5470489}">
  <ds:schemaRefs>
    <ds:schemaRef ds:uri="144921a8-12d8-4dca-a77f-ba3a289231b6"/>
    <ds:schemaRef ds:uri="fd2f8180-0a38-45bb-8737-784b402218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2C23C2-C1B0-40AB-913D-CFD47A59FF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1911</Words>
  <Application>Microsoft Office PowerPoint</Application>
  <PresentationFormat>Widescreen</PresentationFormat>
  <Paragraphs>179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Lauren Wetherilt Global Living Wage Project Manager Living Wage Foundation</vt:lpstr>
      <vt:lpstr>  Title Name Position Living Wage Foundation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Duncan</dc:creator>
  <cp:lastModifiedBy>Katherine Chapman</cp:lastModifiedBy>
  <cp:revision>391</cp:revision>
  <dcterms:created xsi:type="dcterms:W3CDTF">2020-08-12T14:49:52Z</dcterms:created>
  <dcterms:modified xsi:type="dcterms:W3CDTF">2023-11-16T19:08:28Z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0x0101001EDA677C77DD45428D610CE6EB2ED9BE</vt:lpwstr>
  </property>
  <property fmtid="{D5CDD505-2E9C-101B-9397-08002B2CF9AE}" pid="3" name="MediaServiceImageTags">
    <vt:lpwstr/>
  </property>
</Properties>
</file>